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13" r:id="rId2"/>
    <p:sldId id="371" r:id="rId3"/>
    <p:sldId id="408" r:id="rId4"/>
    <p:sldId id="405" r:id="rId5"/>
    <p:sldId id="409" r:id="rId6"/>
    <p:sldId id="406" r:id="rId7"/>
    <p:sldId id="352" r:id="rId8"/>
    <p:sldId id="411" r:id="rId9"/>
    <p:sldId id="396" r:id="rId10"/>
    <p:sldId id="374" r:id="rId11"/>
    <p:sldId id="415" r:id="rId12"/>
    <p:sldId id="410" r:id="rId13"/>
    <p:sldId id="401" r:id="rId14"/>
    <p:sldId id="402" r:id="rId15"/>
    <p:sldId id="403" r:id="rId16"/>
    <p:sldId id="419" r:id="rId17"/>
    <p:sldId id="417" r:id="rId18"/>
    <p:sldId id="416" r:id="rId19"/>
    <p:sldId id="421" r:id="rId20"/>
    <p:sldId id="42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79827"/>
  </p:normalViewPr>
  <p:slideViewPr>
    <p:cSldViewPr snapToGrid="0">
      <p:cViewPr varScale="1">
        <p:scale>
          <a:sx n="74" d="100"/>
          <a:sy n="74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38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4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72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0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95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7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86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9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Shapley Values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44BDC-5888-F14F-BB96-9E58D40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24" y="1509361"/>
            <a:ext cx="6909884" cy="88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F1A48-10FE-C74D-9A6B-F10E96322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4" y="2552222"/>
            <a:ext cx="4956304" cy="7114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A975B-17E4-6142-AFEF-8F380F72E975}"/>
              </a:ext>
            </a:extLst>
          </p:cNvPr>
          <p:cNvSpPr/>
          <p:nvPr/>
        </p:nvSpPr>
        <p:spPr>
          <a:xfrm>
            <a:off x="6914898" y="25522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prediction for feature values in set S </a:t>
            </a:r>
          </a:p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that are marginalized over features</a:t>
            </a:r>
            <a:endParaRPr lang="ko-Kore-KR" altLang="en-US" sz="1600" b="1" dirty="0">
              <a:latin typeface="12롯데마트드림Medium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2D8F30-0FA0-4890-9316-6564181B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336" y="3490182"/>
            <a:ext cx="7582329" cy="683595"/>
          </a:xfrm>
          <a:prstGeom prst="rect">
            <a:avLst/>
          </a:prstGeom>
        </p:spPr>
      </p:pic>
      <p:pic>
        <p:nvPicPr>
          <p:cNvPr id="23" name="그림 22" descr="텍스트, 시계, 클립아트이(가) 표시된 사진&#10;&#10;자동 생성된 설명">
            <a:extLst>
              <a:ext uri="{FF2B5EF4-FFF2-40B4-BE49-F238E27FC236}">
                <a16:creationId xmlns:a16="http://schemas.microsoft.com/office/drawing/2014/main" id="{4E76A47D-6478-408E-973C-AE4C386B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37" y="4653832"/>
            <a:ext cx="3536985" cy="1297775"/>
          </a:xfrm>
          <a:prstGeom prst="rect">
            <a:avLst/>
          </a:prstGeom>
        </p:spPr>
      </p:pic>
      <p:pic>
        <p:nvPicPr>
          <p:cNvPr id="25" name="그림 2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949D75-8E9C-48CD-BDDC-E5B575E72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64" y="4734054"/>
            <a:ext cx="3867470" cy="12977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B87D00-7F87-4954-8559-BFD9CFD316D1}"/>
              </a:ext>
            </a:extLst>
          </p:cNvPr>
          <p:cNvSpPr/>
          <p:nvPr/>
        </p:nvSpPr>
        <p:spPr>
          <a:xfrm>
            <a:off x="6083643" y="1518892"/>
            <a:ext cx="2580908" cy="8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92ECBAB-D236-4023-BDA5-9037D34F5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776" y="4756669"/>
            <a:ext cx="4004244" cy="1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3DCA7C-16B9-C648-9EBE-84A061E6574F}"/>
              </a:ext>
            </a:extLst>
          </p:cNvPr>
          <p:cNvSpPr/>
          <p:nvPr/>
        </p:nvSpPr>
        <p:spPr>
          <a:xfrm>
            <a:off x="520801" y="7786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Estimation of the Shapley Value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6A3DF-93CC-614F-807D-9426B416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" y="1306103"/>
            <a:ext cx="4330923" cy="998315"/>
          </a:xfrm>
          <a:prstGeom prst="rect">
            <a:avLst/>
          </a:prstGeom>
        </p:spPr>
      </p:pic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1B3ABE3-8F1D-4A4E-987A-5AD4C8F6A7C3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2885789" y="1908355"/>
            <a:ext cx="600627" cy="594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B9143D-34A6-F445-8331-E624AADE0901}"/>
              </a:ext>
            </a:extLst>
          </p:cNvPr>
          <p:cNvCxnSpPr>
            <a:cxnSpLocks/>
          </p:cNvCxnSpPr>
          <p:nvPr/>
        </p:nvCxnSpPr>
        <p:spPr>
          <a:xfrm flipV="1">
            <a:off x="4826477" y="1680661"/>
            <a:ext cx="1158510" cy="131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A19A9D-002E-4378-A2EB-32EE421E3DFB}"/>
              </a:ext>
            </a:extLst>
          </p:cNvPr>
          <p:cNvSpPr txBox="1"/>
          <p:nvPr/>
        </p:nvSpPr>
        <p:spPr>
          <a:xfrm>
            <a:off x="5035618" y="729979"/>
            <a:ext cx="6184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panose="02000503000000020004"/>
              </a:rPr>
              <a:t>Strumbelj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et al. (2014) propose an approximation with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Monte-Carlo sampling: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ADAC00-351B-43CF-813B-5C8D13369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73"/>
          <a:stretch/>
        </p:blipFill>
        <p:spPr>
          <a:xfrm>
            <a:off x="1874110" y="3306690"/>
            <a:ext cx="8443780" cy="32855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E58C1-1C14-4712-B614-E4A9898A78C4}"/>
              </a:ext>
            </a:extLst>
          </p:cNvPr>
          <p:cNvSpPr/>
          <p:nvPr/>
        </p:nvSpPr>
        <p:spPr>
          <a:xfrm>
            <a:off x="794657" y="1360320"/>
            <a:ext cx="4031820" cy="944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9A759-E66F-4A88-84E4-50B9E5DAF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2" t="68740" r="19575" b="23070"/>
          <a:stretch/>
        </p:blipFill>
        <p:spPr>
          <a:xfrm>
            <a:off x="520801" y="2506112"/>
            <a:ext cx="5925488" cy="578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38173B-7CE5-46DE-861D-B25A8C8BF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8" t="77141" r="17254" b="16285"/>
          <a:stretch/>
        </p:blipFill>
        <p:spPr>
          <a:xfrm>
            <a:off x="6139182" y="1486043"/>
            <a:ext cx="5439046" cy="4313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D958F4-8A63-D84A-B381-FECD92017319}"/>
              </a:ext>
            </a:extLst>
          </p:cNvPr>
          <p:cNvSpPr/>
          <p:nvPr/>
        </p:nvSpPr>
        <p:spPr>
          <a:xfrm>
            <a:off x="9007205" y="1453795"/>
            <a:ext cx="592271" cy="526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65C0A0-67C0-0B4B-91E2-5ABF1A393694}"/>
              </a:ext>
            </a:extLst>
          </p:cNvPr>
          <p:cNvSpPr/>
          <p:nvPr/>
        </p:nvSpPr>
        <p:spPr>
          <a:xfrm>
            <a:off x="3568801" y="2556972"/>
            <a:ext cx="592271" cy="526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F2B621-B49E-2F47-941A-D34224E4C85D}"/>
              </a:ext>
            </a:extLst>
          </p:cNvPr>
          <p:cNvSpPr/>
          <p:nvPr/>
        </p:nvSpPr>
        <p:spPr>
          <a:xfrm>
            <a:off x="6812890" y="5189836"/>
            <a:ext cx="354029" cy="333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B30E35-33B1-5146-B1BB-DBF7CFCD88AE}"/>
              </a:ext>
            </a:extLst>
          </p:cNvPr>
          <p:cNvSpPr/>
          <p:nvPr/>
        </p:nvSpPr>
        <p:spPr>
          <a:xfrm>
            <a:off x="7068164" y="5535827"/>
            <a:ext cx="354029" cy="333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12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207252" y="125554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  <p:pic>
        <p:nvPicPr>
          <p:cNvPr id="9" name="그림 8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C0C3174-9A5F-425C-AA8E-AFD47563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79" y="2557849"/>
            <a:ext cx="20193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35D211-5B47-4A82-B91D-A8D4C8404196}"/>
              </a:ext>
            </a:extLst>
          </p:cNvPr>
          <p:cNvSpPr txBox="1"/>
          <p:nvPr/>
        </p:nvSpPr>
        <p:spPr>
          <a:xfrm>
            <a:off x="1602012" y="3891086"/>
            <a:ext cx="9265462" cy="161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0" dirty="0">
                <a:solidFill>
                  <a:srgbClr val="333333"/>
                </a:solidFill>
                <a:effectLst/>
                <a:latin typeface="12롯데마트드림Medium"/>
              </a:rPr>
              <a:t>“Features with large absolute Shapley values are important! ”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각 데이터에 대해 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Shapley value</a:t>
            </a:r>
            <a:r>
              <a:rPr lang="ko-KR" altLang="en-US" sz="1600" dirty="0" err="1">
                <a:solidFill>
                  <a:srgbClr val="333333"/>
                </a:solidFill>
                <a:latin typeface="12롯데마트드림Medium"/>
              </a:rPr>
              <a:t>를</a:t>
            </a: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 구할 수 있고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이 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n=1006</a:t>
            </a: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개의 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Shapley value</a:t>
            </a: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의 절댓값의 합이 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SHAP value</a:t>
            </a: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이다</a:t>
            </a:r>
            <a:r>
              <a:rPr lang="en-US" altLang="ko-KR" sz="1600" dirty="0">
                <a:solidFill>
                  <a:srgbClr val="333333"/>
                </a:solidFill>
                <a:latin typeface="12롯데마트드림Medium"/>
              </a:rPr>
              <a:t>.</a:t>
            </a:r>
            <a:r>
              <a:rPr lang="ko-KR" altLang="en-US" sz="1600" dirty="0">
                <a:solidFill>
                  <a:srgbClr val="333333"/>
                </a:solidFill>
                <a:latin typeface="12롯데마트드림Medium"/>
              </a:rPr>
              <a:t> </a:t>
            </a:r>
            <a:br>
              <a:rPr lang="en-US" altLang="ko-KR" i="0" dirty="0">
                <a:solidFill>
                  <a:srgbClr val="333333"/>
                </a:solidFill>
                <a:effectLst/>
                <a:latin typeface="12롯데마트드림Medium"/>
              </a:rPr>
            </a:br>
            <a:endParaRPr lang="ko-KR" altLang="en-US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22445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-63016" y="2660081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15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01573"/>
              </p:ext>
            </p:extLst>
          </p:nvPr>
        </p:nvGraphicFramePr>
        <p:xfrm>
          <a:off x="2685501" y="894452"/>
          <a:ext cx="3066596" cy="53938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55376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7D6FB0C-C070-4496-B085-A96FA7115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8"/>
          <a:stretch/>
        </p:blipFill>
        <p:spPr>
          <a:xfrm>
            <a:off x="5899292" y="923593"/>
            <a:ext cx="6080851" cy="5665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F433F7-F1EB-41C6-A573-1905B0BA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7" t="4507" r="7543" b="92462"/>
          <a:stretch/>
        </p:blipFill>
        <p:spPr>
          <a:xfrm>
            <a:off x="11178847" y="1176505"/>
            <a:ext cx="761910" cy="2223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EB9564-DB52-604A-8B6A-A3139CC2EB40}"/>
              </a:ext>
            </a:extLst>
          </p:cNvPr>
          <p:cNvSpPr/>
          <p:nvPr/>
        </p:nvSpPr>
        <p:spPr>
          <a:xfrm>
            <a:off x="289692" y="20621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“</a:t>
            </a:r>
            <a:r>
              <a:rPr lang="en-US" altLang="ko-KR" sz="1400" b="1" dirty="0" err="1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shap</a:t>
            </a:r>
            <a:r>
              <a:rPr lang="en-US" altLang="ko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” </a:t>
            </a:r>
            <a:r>
              <a:rPr lang="en" altLang="ko-Kore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Python package</a:t>
            </a:r>
            <a:endParaRPr lang="ko-Kore-KR" altLang="en-US" sz="14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78BD84-565D-E943-980E-A89D6719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8512"/>
              </p:ext>
            </p:extLst>
          </p:nvPr>
        </p:nvGraphicFramePr>
        <p:xfrm>
          <a:off x="1529093" y="998419"/>
          <a:ext cx="9110137" cy="383762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18725">
                  <a:extLst>
                    <a:ext uri="{9D8B030D-6E8A-4147-A177-3AD203B41FA5}">
                      <a16:colId xmlns:a16="http://schemas.microsoft.com/office/drawing/2014/main" val="4030409418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2807241730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2734512886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71986721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3273961119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1307396531"/>
                    </a:ext>
                  </a:extLst>
                </a:gridCol>
                <a:gridCol w="1138767">
                  <a:extLst>
                    <a:ext uri="{9D8B030D-6E8A-4147-A177-3AD203B41FA5}">
                      <a16:colId xmlns:a16="http://schemas.microsoft.com/office/drawing/2014/main" val="1624986832"/>
                    </a:ext>
                  </a:extLst>
                </a:gridCol>
              </a:tblGrid>
              <a:tr h="257415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AUC_train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SEN_train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AUC_test1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AUC_test2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AUC_test3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AUC_test4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4476997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LRG1 + TTR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0.8994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0.7806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0.879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0.9024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0.6941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4538377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9635378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ore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1330139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C1R + TTR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0.997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0.845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0.923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0.994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07496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CFI + C7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0.988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0.982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0.823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38679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CLU + C7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0.982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0.872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0.98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257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C5 + C4BPA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0.972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0.765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0.976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0.923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0130073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CA19_9 + C5 + C7</a:t>
                      </a:r>
                      <a:endParaRPr lang="en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0.97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0.902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0.729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761144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C7 + CPN2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0.969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0.774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</a:t>
                      </a: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0.871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7185529"/>
                  </a:ext>
                </a:extLst>
              </a:tr>
              <a:tr h="491234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C1R + APOC1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0.967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0.801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0.901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0.912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8099186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C5 + APOC1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0.891</a:t>
                      </a:r>
                      <a:endParaRPr lang="en-US" altLang="ko-Kore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0.941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0.692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789409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C1R + LRG1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0.852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0.872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0.791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0.824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259505"/>
                  </a:ext>
                </a:extLst>
              </a:tr>
              <a:tr h="257415">
                <a:tc>
                  <a:txBody>
                    <a:bodyPr/>
                    <a:lstStyle/>
                    <a:p>
                      <a:pPr algn="l" fontAlgn="ctr"/>
                      <a:r>
                        <a:rPr lang="e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CA19_9 + C7 + TTR</a:t>
                      </a:r>
                      <a:endParaRPr lang="en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0.952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0.933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0.843</a:t>
                      </a:r>
                      <a:endParaRPr lang="en-US" altLang="ko-Kore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ore-K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0.805</a:t>
                      </a:r>
                      <a:endParaRPr lang="en-US" altLang="ko-Kore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46002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AACA4B-172E-4D41-B818-D32D2D62E779}"/>
              </a:ext>
            </a:extLst>
          </p:cNvPr>
          <p:cNvSpPr/>
          <p:nvPr/>
        </p:nvSpPr>
        <p:spPr>
          <a:xfrm>
            <a:off x="1551075" y="5177938"/>
            <a:ext cx="8988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12롯데마트드림Medium"/>
              </a:rPr>
              <a:t>Cutoff value</a:t>
            </a:r>
            <a:r>
              <a:rPr lang="ko-KR" altLang="en-US" sz="1600" dirty="0">
                <a:latin typeface="12롯데마트드림Medium"/>
              </a:rPr>
              <a:t>는 </a:t>
            </a:r>
            <a:r>
              <a:rPr lang="en-US" altLang="ko-KR" sz="1600" dirty="0">
                <a:latin typeface="12롯데마트드림Medium"/>
              </a:rPr>
              <a:t>train set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Specificity</a:t>
            </a:r>
            <a:r>
              <a:rPr lang="ko-KR" altLang="en-US" sz="1600" dirty="0">
                <a:latin typeface="12롯데마트드림Medium"/>
              </a:rPr>
              <a:t>가 </a:t>
            </a:r>
            <a:r>
              <a:rPr lang="en-US" altLang="ko-KR" sz="1600" dirty="0">
                <a:latin typeface="12롯데마트드림Medium"/>
              </a:rPr>
              <a:t>0.9</a:t>
            </a:r>
            <a:r>
              <a:rPr lang="ko-KR" altLang="en-US" sz="1600" dirty="0">
                <a:latin typeface="12롯데마트드림Medium"/>
              </a:rPr>
              <a:t>가 되게 하는 값으로 결정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12롯데마트드림Medium"/>
              </a:rPr>
              <a:t>15C3</a:t>
            </a:r>
            <a:r>
              <a:rPr lang="ko-KR" altLang="en-US" sz="1600" dirty="0">
                <a:latin typeface="12롯데마트드림Medium"/>
              </a:rPr>
              <a:t>의 경우의 수 중 </a:t>
            </a:r>
            <a:r>
              <a:rPr lang="en-US" altLang="ko-KR" sz="1600" dirty="0">
                <a:latin typeface="12롯데마트드림Medium"/>
              </a:rPr>
              <a:t>train AUC</a:t>
            </a:r>
            <a:r>
              <a:rPr lang="ko-KR" altLang="en-US" sz="1600" dirty="0">
                <a:latin typeface="12롯데마트드림Medium"/>
              </a:rPr>
              <a:t>가 큰 순으로 </a:t>
            </a:r>
            <a:r>
              <a:rPr lang="en-US" altLang="ko-KR" sz="1600" dirty="0">
                <a:latin typeface="12롯데마트드림Medium"/>
              </a:rPr>
              <a:t>Top 10</a:t>
            </a:r>
            <a:r>
              <a:rPr lang="ko-KR" altLang="en-US" sz="1600" dirty="0">
                <a:latin typeface="12롯데마트드림Medium"/>
              </a:rPr>
              <a:t>개의 </a:t>
            </a:r>
            <a:r>
              <a:rPr lang="en-US" altLang="ko-KR" sz="1600" dirty="0" err="1">
                <a:latin typeface="12롯데마트드림Medium"/>
              </a:rPr>
              <a:t>tripple</a:t>
            </a:r>
            <a:r>
              <a:rPr lang="en-US" altLang="ko-KR" sz="1600" dirty="0">
                <a:latin typeface="12롯데마트드림Medium"/>
              </a:rPr>
              <a:t> marker</a:t>
            </a:r>
            <a:r>
              <a:rPr lang="ko-KR" altLang="en-US" sz="1600" dirty="0">
                <a:latin typeface="12롯데마트드림Medium"/>
              </a:rPr>
              <a:t> 조합 선정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12롯데마트드림Medium"/>
              </a:rPr>
              <a:t>Test set</a:t>
            </a:r>
            <a:r>
              <a:rPr lang="ko-KR" altLang="en-US" sz="1600" dirty="0">
                <a:latin typeface="12롯데마트드림Medium"/>
              </a:rPr>
              <a:t>에 대해선 </a:t>
            </a:r>
            <a:r>
              <a:rPr lang="en-US" altLang="ko-KR" sz="1600" dirty="0">
                <a:latin typeface="12롯데마트드림Medium"/>
              </a:rPr>
              <a:t>AUC</a:t>
            </a:r>
            <a:r>
              <a:rPr lang="ko-KR" altLang="en-US" sz="1600" dirty="0">
                <a:latin typeface="12롯데마트드림Medium"/>
              </a:rPr>
              <a:t>만 구함</a:t>
            </a:r>
            <a:endParaRPr lang="en-US" altLang="ko-KR" sz="1600" dirty="0">
              <a:latin typeface="12롯데마트드림Medium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>
                <a:latin typeface="12롯데마트드림Medium"/>
              </a:rPr>
              <a:t>Oncotarget</a:t>
            </a:r>
            <a:r>
              <a:rPr lang="ko-KR" altLang="en-US" sz="1600" dirty="0">
                <a:latin typeface="12롯데마트드림Medium"/>
              </a:rPr>
              <a:t> 논문에서 언급된  </a:t>
            </a:r>
            <a:r>
              <a:rPr lang="en" altLang="ko-KR" sz="1600" dirty="0">
                <a:latin typeface="12롯데마트드림Medium"/>
              </a:rPr>
              <a:t>CA19_9 + LRG1 + TTR</a:t>
            </a:r>
            <a:r>
              <a:rPr lang="en-US" altLang="ko-KR" sz="1600" dirty="0">
                <a:latin typeface="12롯데마트드림Medium"/>
              </a:rPr>
              <a:t>,</a:t>
            </a:r>
            <a:r>
              <a:rPr lang="ko-KR" altLang="en-US" sz="1600" dirty="0">
                <a:latin typeface="12롯데마트드림Medium"/>
              </a:rPr>
              <a:t> </a:t>
            </a:r>
            <a:r>
              <a:rPr lang="en-US" altLang="ko-KR" sz="1600" dirty="0">
                <a:latin typeface="12롯데마트드림Medium"/>
              </a:rPr>
              <a:t>SVM </a:t>
            </a:r>
            <a:r>
              <a:rPr lang="ko-KR" altLang="en-US" sz="1600" dirty="0">
                <a:latin typeface="12롯데마트드림Medium"/>
              </a:rPr>
              <a:t>방법보다 좋은 </a:t>
            </a:r>
            <a:r>
              <a:rPr lang="en-US" altLang="ko-KR" sz="1600" dirty="0">
                <a:latin typeface="12롯데마트드림Medium"/>
              </a:rPr>
              <a:t>panel 3</a:t>
            </a:r>
            <a:r>
              <a:rPr lang="ko-KR" altLang="en-US" sz="1600" dirty="0">
                <a:latin typeface="12롯데마트드림Medium"/>
              </a:rPr>
              <a:t>개 존재</a:t>
            </a:r>
            <a:r>
              <a:rPr lang="en-US" altLang="ko-KR" sz="1600" dirty="0">
                <a:latin typeface="12롯데마트드림Medium"/>
              </a:rPr>
              <a:t>.</a:t>
            </a:r>
            <a:r>
              <a:rPr lang="ko-KR" altLang="en-US" sz="1600" dirty="0">
                <a:latin typeface="12롯데마트드림Medium"/>
              </a:rPr>
              <a:t> </a:t>
            </a:r>
            <a:endParaRPr lang="en-US" altLang="ko-KR" sz="1600" dirty="0">
              <a:latin typeface="12롯데마트드림Medium"/>
            </a:endParaRPr>
          </a:p>
          <a:p>
            <a:r>
              <a:rPr lang="ko-KR" altLang="en-US" sz="1600" dirty="0">
                <a:latin typeface="12롯데마트드림Medium"/>
              </a:rPr>
              <a:t>       </a:t>
            </a:r>
            <a:r>
              <a:rPr lang="en-US" altLang="ko-KR" sz="1600" dirty="0">
                <a:latin typeface="12롯데마트드림Medium"/>
              </a:rPr>
              <a:t>(test</a:t>
            </a:r>
            <a:r>
              <a:rPr lang="ko-KR" altLang="en-US" sz="1600" dirty="0">
                <a:latin typeface="12롯데마트드림Medium"/>
              </a:rPr>
              <a:t> </a:t>
            </a:r>
            <a:r>
              <a:rPr lang="en-US" altLang="ko-KR" sz="1600" dirty="0">
                <a:latin typeface="12롯데마트드림Medium"/>
              </a:rPr>
              <a:t>AUC</a:t>
            </a:r>
            <a:r>
              <a:rPr lang="ko-KR" altLang="en-US" sz="1600" dirty="0">
                <a:latin typeface="12롯데마트드림Medium"/>
              </a:rPr>
              <a:t> 기준</a:t>
            </a:r>
            <a:r>
              <a:rPr lang="en-US" altLang="ko-KR" sz="1600" dirty="0">
                <a:latin typeface="12롯데마트드림Medium"/>
              </a:rPr>
              <a:t>)</a:t>
            </a:r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067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352A7A-20F0-EE45-96B0-4B41A3742ED9}"/>
              </a:ext>
            </a:extLst>
          </p:cNvPr>
          <p:cNvSpPr/>
          <p:nvPr/>
        </p:nvSpPr>
        <p:spPr>
          <a:xfrm>
            <a:off x="6574874" y="2079990"/>
            <a:ext cx="7282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333333"/>
                </a:solidFill>
                <a:latin typeface="Helvetica Neue" panose="02000503000000020004" pitchFamily="2" charset="0"/>
              </a:rPr>
              <a:t>Positive Correlated protein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은 어떻게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select 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하는가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?</a:t>
            </a:r>
          </a:p>
          <a:p>
            <a:endParaRPr lang="en-US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US" altLang="ko-Kore-KR" dirty="0">
                <a:solidFill>
                  <a:srgbClr val="333333"/>
                </a:solidFill>
                <a:latin typeface="Helvetica Neue" panose="02000503000000020004" pitchFamily="2" charset="0"/>
              </a:rPr>
              <a:t>SHAP </a:t>
            </a:r>
            <a:r>
              <a:rPr lang="en" altLang="ko-Kore-KR" dirty="0">
                <a:solidFill>
                  <a:srgbClr val="333333"/>
                </a:solidFill>
                <a:latin typeface="Helvetica Neue" panose="02000503000000020004" pitchFamily="2" charset="0"/>
              </a:rPr>
              <a:t>summary plot</a:t>
            </a:r>
          </a:p>
          <a:p>
            <a:endParaRPr lang="en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64E1FE-BE9E-0B4E-8BBD-ACDED678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1" y="1430287"/>
            <a:ext cx="6378034" cy="4741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20CE2-FFFF-0147-81DE-F74D8829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10" y="3317332"/>
            <a:ext cx="1663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6BF8EC-26C3-4B4C-9527-54C6E4C7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3" y="805801"/>
            <a:ext cx="6373092" cy="42616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352A7A-20F0-EE45-96B0-4B41A3742ED9}"/>
              </a:ext>
            </a:extLst>
          </p:cNvPr>
          <p:cNvSpPr/>
          <p:nvPr/>
        </p:nvSpPr>
        <p:spPr>
          <a:xfrm>
            <a:off x="6198658" y="6041038"/>
            <a:ext cx="7282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각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feature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의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n=1006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개의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Shapley value</a:t>
            </a:r>
            <a:r>
              <a:rPr lang="ko-KR" alt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plot</a:t>
            </a:r>
            <a:endParaRPr lang="en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endParaRPr lang="en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13" name="그림 12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B093F7C-76D5-E849-B9D9-9FEB0C8A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30" y="3751691"/>
            <a:ext cx="1702771" cy="7710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EF2F49-68CF-2640-BF95-0931E338C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003" y="4767925"/>
            <a:ext cx="6245997" cy="10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1181301" y="2694593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15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99436"/>
              </p:ext>
            </p:extLst>
          </p:nvPr>
        </p:nvGraphicFramePr>
        <p:xfrm>
          <a:off x="4444904" y="934985"/>
          <a:ext cx="3066596" cy="53938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chemeClr val="tx1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55376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EB9564-DB52-604A-8B6A-A3139CC2EB40}"/>
              </a:ext>
            </a:extLst>
          </p:cNvPr>
          <p:cNvSpPr/>
          <p:nvPr/>
        </p:nvSpPr>
        <p:spPr>
          <a:xfrm>
            <a:off x="1617656" y="215514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“</a:t>
            </a:r>
            <a:r>
              <a:rPr lang="en-US" altLang="ko-KR" sz="1400" b="1" dirty="0" err="1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shap</a:t>
            </a:r>
            <a:r>
              <a:rPr lang="en-US" altLang="ko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” </a:t>
            </a:r>
            <a:r>
              <a:rPr lang="en" altLang="ko-Kore-KR" sz="1400" b="1" dirty="0">
                <a:solidFill>
                  <a:srgbClr val="333333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Python package</a:t>
            </a:r>
            <a:endParaRPr lang="ko-Kore-KR" altLang="en-US" sz="1400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352A7A-20F0-EE45-96B0-4B41A3742ED9}"/>
              </a:ext>
            </a:extLst>
          </p:cNvPr>
          <p:cNvSpPr/>
          <p:nvPr/>
        </p:nvSpPr>
        <p:spPr>
          <a:xfrm>
            <a:off x="1756078" y="1619282"/>
            <a:ext cx="7282562" cy="2532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Future Works</a:t>
            </a: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dirty="0">
                <a:solidFill>
                  <a:srgbClr val="333333"/>
                </a:solidFill>
                <a:latin typeface="Helvetica Neue" panose="02000503000000020004" pitchFamily="2" charset="0"/>
              </a:rPr>
              <a:t>Positive correlated 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된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marker(protein) selection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측정이 불리한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marker </a:t>
            </a:r>
            <a:r>
              <a:rPr lang="ko-KR" alt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스크리닝</a:t>
            </a:r>
            <a:endParaRPr lang="en-US" altLang="ko-KR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마커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수를 </a:t>
            </a:r>
            <a:r>
              <a:rPr lang="en-US" altLang="ko-KR" dirty="0">
                <a:solidFill>
                  <a:srgbClr val="333333"/>
                </a:solidFill>
                <a:latin typeface="Helvetica Neue" panose="02000503000000020004" pitchFamily="2" charset="0"/>
              </a:rPr>
              <a:t>3</a:t>
            </a:r>
            <a:r>
              <a:rPr lang="ko-KR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개로 제한하지 않고 진행</a:t>
            </a:r>
            <a:endParaRPr lang="en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" altLang="ko-Kore-KR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17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841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62583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6156661" cy="264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en" altLang="ko-Kore-KR" sz="1600" dirty="0" err="1"/>
              <a:t>sklearn.metrics.roc_auc_score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1488</Words>
  <Application>Microsoft Macintosh PowerPoint</Application>
  <PresentationFormat>와이드스크린</PresentationFormat>
  <Paragraphs>570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NanumBarunGothicOTF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23</cp:revision>
  <dcterms:created xsi:type="dcterms:W3CDTF">2021-07-25T23:13:45Z</dcterms:created>
  <dcterms:modified xsi:type="dcterms:W3CDTF">2021-09-13T03:09:34Z</dcterms:modified>
</cp:coreProperties>
</file>